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6" r:id="rId3"/>
    <p:sldId id="287" r:id="rId4"/>
    <p:sldId id="289" r:id="rId5"/>
    <p:sldId id="291" r:id="rId6"/>
    <p:sldId id="320" r:id="rId7"/>
    <p:sldId id="293" r:id="rId8"/>
    <p:sldId id="294" r:id="rId9"/>
    <p:sldId id="296" r:id="rId10"/>
    <p:sldId id="297" r:id="rId11"/>
    <p:sldId id="318" r:id="rId12"/>
    <p:sldId id="317" r:id="rId13"/>
    <p:sldId id="300" r:id="rId14"/>
    <p:sldId id="301" r:id="rId15"/>
    <p:sldId id="302" r:id="rId16"/>
    <p:sldId id="303" r:id="rId17"/>
    <p:sldId id="304" r:id="rId18"/>
    <p:sldId id="316" r:id="rId19"/>
    <p:sldId id="305" r:id="rId20"/>
    <p:sldId id="314" r:id="rId21"/>
    <p:sldId id="312" r:id="rId22"/>
    <p:sldId id="315" r:id="rId23"/>
    <p:sldId id="306" r:id="rId24"/>
    <p:sldId id="298" r:id="rId25"/>
    <p:sldId id="308" r:id="rId26"/>
    <p:sldId id="313" r:id="rId27"/>
    <p:sldId id="272" r:id="rId28"/>
    <p:sldId id="273" r:id="rId29"/>
    <p:sldId id="31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9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Ísland</c:v>
                </c:pt>
                <c:pt idx="1">
                  <c:v>Bandaríkin</c:v>
                </c:pt>
                <c:pt idx="2">
                  <c:v>Brasilía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24.0</c:v>
                </c:pt>
                <c:pt idx="1">
                  <c:v>47.0</c:v>
                </c:pt>
                <c:pt idx="2">
                  <c:v>58.0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Ísland</c:v>
                </c:pt>
                <c:pt idx="1">
                  <c:v>Bandaríkin</c:v>
                </c:pt>
                <c:pt idx="2">
                  <c:v>Brasilía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30.0</c:v>
                </c:pt>
                <c:pt idx="1">
                  <c:v>47.0</c:v>
                </c:pt>
                <c:pt idx="2">
                  <c:v>55.0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6619928"/>
        <c:axId val="406667752"/>
      </c:barChart>
      <c:catAx>
        <c:axId val="406619928"/>
        <c:scaling>
          <c:orientation val="minMax"/>
        </c:scaling>
        <c:delete val="0"/>
        <c:axPos val="b"/>
        <c:majorTickMark val="out"/>
        <c:minorTickMark val="none"/>
        <c:tickLblPos val="nextTo"/>
        <c:crossAx val="406667752"/>
        <c:crosses val="autoZero"/>
        <c:auto val="1"/>
        <c:lblAlgn val="ctr"/>
        <c:lblOffset val="100"/>
        <c:noMultiLvlLbl val="0"/>
      </c:catAx>
      <c:valAx>
        <c:axId val="406667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6619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95FDA-242A-4339-800F-C065F133AB90}" type="datetimeFigureOut">
              <a:rPr lang="is-IS"/>
              <a:pPr/>
              <a:t>4/11/13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E437F-AAEB-4A8D-82EB-3A7DBC6736E0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Brasilía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Hannes H. Gissurarson</a:t>
            </a:r>
          </a:p>
          <a:p>
            <a:r>
              <a:rPr lang="en-US"/>
              <a:t>Seltjarnarneskirkju 10. mars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Lula og Dilma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Lula 2003–2011, Dilma Rousseff frá 2011</a:t>
            </a:r>
          </a:p>
          <a:p>
            <a:r>
              <a:rPr lang="en-US"/>
              <a:t>Gamlir róttæklingar, en hafa ekki hreyft við umbótum</a:t>
            </a:r>
          </a:p>
          <a:p>
            <a:r>
              <a:rPr lang="en-US"/>
              <a:t>Ekki heldur ráðist í umbætur</a:t>
            </a:r>
          </a:p>
          <a:p>
            <a:r>
              <a:rPr lang="en-US"/>
              <a:t>Spilling heldur áfram</a:t>
            </a:r>
          </a:p>
        </p:txBody>
      </p:sp>
      <p:pic>
        <p:nvPicPr>
          <p:cNvPr id="5" name="Content Placeholder 4" descr="Lu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6924" r="-16924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BRIK[S]-löndin</a:t>
            </a:r>
            <a:endParaRPr lang="en-US"/>
          </a:p>
        </p:txBody>
      </p:sp>
      <p:pic>
        <p:nvPicPr>
          <p:cNvPr id="6" name="Content Placeholder 5" descr="BRIK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" b="8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2988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Nýtt hagveldi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Brasilía sjötta stærsta hagkerfi heims, óx nýlega upp úr Stóra-Bretlandi</a:t>
            </a:r>
          </a:p>
          <a:p>
            <a:r>
              <a:rPr lang="en-US"/>
              <a:t>Viðskipti aðallega við Rómönsku Ameríku, 25%, ESB, 23%, Austurálfu, 19%, Bandaríkin, 14%</a:t>
            </a:r>
          </a:p>
          <a:p>
            <a:r>
              <a:rPr lang="en-US"/>
              <a:t>Landbúnaður 5,5%, iðnaður 27,5%, verslun og þjónusta 67%</a:t>
            </a:r>
          </a:p>
          <a:p>
            <a:r>
              <a:rPr lang="en-US"/>
              <a:t>Útflutningsvara: samgöngutæki, járn, sojabaunir, skófatnaður, kaffi, bílar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Stjórnskipan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Sambandsríki, 26 fylki og höfuðborgin</a:t>
            </a:r>
          </a:p>
          <a:p>
            <a:r>
              <a:rPr lang="en-US"/>
              <a:t>Forsetaræði</a:t>
            </a:r>
          </a:p>
          <a:p>
            <a:r>
              <a:rPr lang="en-US"/>
              <a:t>Losaraleg flokkaskipan</a:t>
            </a:r>
          </a:p>
          <a:p>
            <a:r>
              <a:rPr lang="en-US"/>
              <a:t>Tvær þingdeildir</a:t>
            </a:r>
          </a:p>
          <a:p>
            <a:r>
              <a:rPr lang="en-US"/>
              <a:t>PT vinstri flokkur, PSDB miðflokkur, PMDB miðflokkur, DEM hægri flokkur</a:t>
            </a:r>
          </a:p>
        </p:txBody>
      </p:sp>
      <p:pic>
        <p:nvPicPr>
          <p:cNvPr id="7" name="Content Placeholder 6" descr="Landabréf.Brasilí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808" b="-980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Þjóðareðli Brasilíumanna</a:t>
            </a:r>
          </a:p>
        </p:txBody>
      </p:sp>
      <p:pic>
        <p:nvPicPr>
          <p:cNvPr id="4" name="Content Placeholder 3" descr="freyr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6" r="-9926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/>
              <a:t>Gilberto Freyre (1900–1987)</a:t>
            </a:r>
          </a:p>
          <a:p>
            <a:r>
              <a:rPr lang="en-US" i="1"/>
              <a:t>Casa-grande e Senzala </a:t>
            </a:r>
            <a:r>
              <a:rPr lang="en-US"/>
              <a:t>(1933)</a:t>
            </a:r>
          </a:p>
          <a:p>
            <a:r>
              <a:rPr lang="en-US"/>
              <a:t>Húsbændur og þrælar</a:t>
            </a:r>
          </a:p>
          <a:p>
            <a:r>
              <a:rPr lang="en-US"/>
              <a:t>Blanda, sátt, samruni</a:t>
            </a:r>
          </a:p>
          <a:p>
            <a:r>
              <a:rPr lang="en-US"/>
              <a:t>Arfur frá Portúgal og Arabalöndum</a:t>
            </a:r>
          </a:p>
          <a:p>
            <a:r>
              <a:rPr lang="en-US"/>
              <a:t>Tvær þjóðir eða ein?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Tuggur um Brasilíu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„Brasilía er framtíðarlandið og mun verða það áfram.“</a:t>
            </a:r>
          </a:p>
          <a:p>
            <a:r>
              <a:rPr lang="en-US"/>
              <a:t>(Guð skapaði Argentínu, en þegar hann sá, að hann hafði verið of örlátur, skapaði hann Argentínumennina.)</a:t>
            </a:r>
          </a:p>
          <a:p>
            <a:r>
              <a:rPr lang="en-US"/>
              <a:t>„Le Brésil n’est un pays sérieux“ — Brasilía er ekki alvöruland</a:t>
            </a:r>
          </a:p>
          <a:p>
            <a:r>
              <a:rPr lang="en-US"/>
              <a:t>Hermt með röngu upp á Charles de Gaulle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Margar Brasilíur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Iðnríkið í São Paulo</a:t>
            </a:r>
          </a:p>
          <a:p>
            <a:r>
              <a:rPr lang="en-US"/>
              <a:t>Vélvæddur stórlandbúnaður í São Paulo og nálægum fylkjum</a:t>
            </a:r>
          </a:p>
          <a:p>
            <a:r>
              <a:rPr lang="en-US"/>
              <a:t>Sól, strendur og áhyggjuleysi í Rio de Janeiro</a:t>
            </a:r>
          </a:p>
          <a:p>
            <a:r>
              <a:rPr lang="en-US"/>
              <a:t>Fátækt, þeldökkt fólk í norðausturhlutanum</a:t>
            </a:r>
          </a:p>
          <a:p>
            <a:r>
              <a:rPr lang="en-US"/>
              <a:t>Indjánar í Amasón-regnskóginum</a:t>
            </a:r>
          </a:p>
          <a:p>
            <a:r>
              <a:rPr lang="en-US"/>
              <a:t>Fólk af evrópskum uppruna í suðurhlutanum</a:t>
            </a:r>
          </a:p>
          <a:p>
            <a:r>
              <a:rPr lang="en-US"/>
              <a:t>Þ. á m. nokkrir Íslendingar, Brasilíufararnir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São Paulo</a:t>
            </a:r>
          </a:p>
        </p:txBody>
      </p:sp>
      <p:pic>
        <p:nvPicPr>
          <p:cNvPr id="4" name="Content Placeholder 3" descr="SaoPaul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Regnskógar</a:t>
            </a:r>
          </a:p>
        </p:txBody>
      </p:sp>
      <p:pic>
        <p:nvPicPr>
          <p:cNvPr id="4" name="Content Placeholder 3" descr="Rainforest+Brazi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13" r="-10913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Kjötkveðjuhátíðin í Rio</a:t>
            </a:r>
          </a:p>
        </p:txBody>
      </p:sp>
      <p:pic>
        <p:nvPicPr>
          <p:cNvPr id="6" name="Content Placeholder 5" descr="Carnival_in_Rio_de_Janeir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Staðreyndir um Brasilíu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Stærð: 8.514.877 ferkílómetrar</a:t>
            </a:r>
          </a:p>
          <a:p>
            <a:r>
              <a:rPr lang="en-US"/>
              <a:t>Fólksfjöldi 2012: 194 milljónir </a:t>
            </a:r>
          </a:p>
          <a:p>
            <a:r>
              <a:rPr lang="en-US"/>
              <a:t>Samsetning: 48% hvítir, 43% þeldökkir, 8% svartir</a:t>
            </a:r>
          </a:p>
          <a:p>
            <a:r>
              <a:rPr lang="en-US"/>
              <a:t>Tunga: Portúgalska</a:t>
            </a:r>
          </a:p>
          <a:p>
            <a:r>
              <a:rPr lang="en-US"/>
              <a:t>Trú: 65 kaþólskir, 22% mótmælendur, 8% trúleysingjar, 5% aðrir</a:t>
            </a:r>
          </a:p>
          <a:p>
            <a:r>
              <a:rPr lang="en-US"/>
              <a:t>Saga: Nýlenda Portúgala til 1822; keisaradæmi til 1889; lýðveldi síðan</a:t>
            </a:r>
          </a:p>
          <a:p>
            <a:r>
              <a:rPr lang="en-US"/>
              <a:t>VLF/mann: 12 þúsund dalir (38 þús. á Íslandi)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Copacabana Palace</a:t>
            </a:r>
          </a:p>
        </p:txBody>
      </p:sp>
      <p:pic>
        <p:nvPicPr>
          <p:cNvPr id="4" name="Content Placeholder 3" descr="IMG_22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Caipirinha</a:t>
            </a:r>
          </a:p>
        </p:txBody>
      </p:sp>
      <p:pic>
        <p:nvPicPr>
          <p:cNvPr id="4" name="Content Placeholder 3" descr="caipirinh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006" r="-4000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Avenida Atlantica</a:t>
            </a:r>
          </a:p>
        </p:txBody>
      </p:sp>
      <p:pic>
        <p:nvPicPr>
          <p:cNvPr id="4" name="Content Placeholder 3" descr="IMG_08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337" r="-833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Vandi Brasilíumanna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Glæpir, spilling, fátækt</a:t>
            </a:r>
          </a:p>
          <a:p>
            <a:r>
              <a:rPr lang="en-US"/>
              <a:t>Ísland: 0,3 morð á 100 þús. íbúa</a:t>
            </a:r>
          </a:p>
          <a:p>
            <a:r>
              <a:rPr lang="en-US"/>
              <a:t>Brasilía: 21 morð á 100 þús. íbúa</a:t>
            </a:r>
          </a:p>
          <a:p>
            <a:r>
              <a:rPr lang="en-US"/>
              <a:t>Bandaríkin: 4,2 morð á 100 þús. íbúa</a:t>
            </a:r>
          </a:p>
          <a:p>
            <a:r>
              <a:rPr lang="en-US"/>
              <a:t>Hvað veldur glæpunum?</a:t>
            </a:r>
          </a:p>
          <a:p>
            <a:r>
              <a:rPr lang="en-US"/>
              <a:t>Ójöfn tekjudreifing?</a:t>
            </a:r>
          </a:p>
          <a:p>
            <a:r>
              <a:rPr lang="en-US"/>
              <a:t>Becker: Þyngd refsingar og líkur á henni</a:t>
            </a:r>
          </a:p>
          <a:p>
            <a:r>
              <a:rPr lang="en-US"/>
              <a:t>Samsetning þjóðar: Ungir karlar fremja glæpi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Ójöfn tekjudreifing í Brasilíu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Valdastéttin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Skriffinnska veldur spillingu: Menn þurfa að kaupa sig fram fyrir röðina</a:t>
            </a:r>
          </a:p>
          <a:p>
            <a:r>
              <a:rPr lang="en-US"/>
              <a:t>Skriffinnska torveldar tilraunir fátækra til að efnast, erfitt að stofna fyrirtæki</a:t>
            </a:r>
          </a:p>
          <a:p>
            <a:r>
              <a:rPr lang="en-US"/>
              <a:t>Tvö hagkerfi, kapítalismi fyrir valdastéttina, sósíalismi fyrir lágstéttina</a:t>
            </a:r>
          </a:p>
          <a:p>
            <a:r>
              <a:rPr lang="en-US"/>
              <a:t>Dæmi: Ókeypis háskólar, en dýr undirbúningur</a:t>
            </a:r>
          </a:p>
          <a:p>
            <a:r>
              <a:rPr lang="en-US"/>
              <a:t>Óskráður sjálfsþurftabúskapur, fátækt ofmetin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Fátækt og spilling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Vandinn er ekki ójöfn tekjudreifing, heldur fátækt</a:t>
            </a:r>
          </a:p>
          <a:p>
            <a:r>
              <a:rPr lang="en-US"/>
              <a:t>Hvernig verður fátækt minnkuð? Með fastari reglum, opnari hagkerfi og víðtækara atvinnufrelsi</a:t>
            </a:r>
          </a:p>
          <a:p>
            <a:r>
              <a:rPr lang="en-US"/>
              <a:t>Spilling: Vegna víðtækra ríkisafskipta og rótgróinna siða</a:t>
            </a:r>
          </a:p>
          <a:p>
            <a:r>
              <a:rPr lang="en-US"/>
              <a:t>Spilling getur orðið að sóun og með því að einkamáli með einu pennastriki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Favela </a:t>
            </a:r>
            <a:r>
              <a:rPr lang="en-US" dirty="0" err="1" smtClean="0"/>
              <a:t>í</a:t>
            </a:r>
            <a:r>
              <a:rPr lang="en-US" dirty="0" smtClean="0"/>
              <a:t> Rio de Janeiro</a:t>
            </a:r>
            <a:endParaRPr lang="en-US" dirty="0"/>
          </a:p>
        </p:txBody>
      </p:sp>
      <p:pic>
        <p:nvPicPr>
          <p:cNvPr id="4" name="Content Placeholder 3" descr="113_rio-de-janeiro-favela-da-rocinha-slum-photo-by-n-caba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3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Leikreglur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favelu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Ekki</a:t>
            </a:r>
            <a:r>
              <a:rPr lang="en-US" dirty="0" smtClean="0"/>
              <a:t> </a:t>
            </a:r>
            <a:r>
              <a:rPr lang="en-US" dirty="0" err="1" smtClean="0"/>
              <a:t>skráðar</a:t>
            </a:r>
            <a:r>
              <a:rPr lang="en-US" dirty="0" smtClean="0"/>
              <a:t> </a:t>
            </a:r>
            <a:r>
              <a:rPr lang="en-US" dirty="0" err="1" smtClean="0"/>
              <a:t>eignarheimildir</a:t>
            </a:r>
            <a:endParaRPr lang="en-US" dirty="0" smtClean="0"/>
          </a:p>
          <a:p>
            <a:r>
              <a:rPr lang="en-US" dirty="0" err="1" smtClean="0"/>
              <a:t>Óopinbert</a:t>
            </a:r>
            <a:r>
              <a:rPr lang="en-US" dirty="0" smtClean="0"/>
              <a:t> </a:t>
            </a:r>
            <a:r>
              <a:rPr lang="en-US" dirty="0" err="1" smtClean="0"/>
              <a:t>hagkerfi</a:t>
            </a:r>
            <a:endParaRPr lang="en-US" dirty="0" smtClean="0"/>
          </a:p>
          <a:p>
            <a:r>
              <a:rPr lang="en-US" dirty="0" err="1" smtClean="0"/>
              <a:t>Engin</a:t>
            </a:r>
            <a:r>
              <a:rPr lang="en-US" dirty="0" smtClean="0"/>
              <a:t> </a:t>
            </a:r>
            <a:r>
              <a:rPr lang="en-US" dirty="0" err="1" smtClean="0"/>
              <a:t>húsaleigulög</a:t>
            </a:r>
            <a:endParaRPr lang="en-US" dirty="0" smtClean="0"/>
          </a:p>
          <a:p>
            <a:r>
              <a:rPr lang="en-US" dirty="0" err="1" smtClean="0"/>
              <a:t>Leiga</a:t>
            </a:r>
            <a:r>
              <a:rPr lang="en-US" dirty="0" smtClean="0"/>
              <a:t> </a:t>
            </a:r>
            <a:r>
              <a:rPr lang="en-US" dirty="0" err="1" smtClean="0"/>
              <a:t>greidd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Bandaríkjadölum</a:t>
            </a:r>
            <a:r>
              <a:rPr lang="en-US" dirty="0" smtClean="0"/>
              <a:t> (</a:t>
            </a:r>
            <a:r>
              <a:rPr lang="en-US" dirty="0" err="1" smtClean="0"/>
              <a:t>þegar</a:t>
            </a:r>
            <a:r>
              <a:rPr lang="en-US" dirty="0" smtClean="0"/>
              <a:t> </a:t>
            </a:r>
            <a:r>
              <a:rPr lang="en-US" dirty="0" err="1" smtClean="0"/>
              <a:t>verðbólga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)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leigjendur</a:t>
            </a:r>
            <a:r>
              <a:rPr lang="en-US" dirty="0" smtClean="0"/>
              <a:t> </a:t>
            </a:r>
            <a:r>
              <a:rPr lang="en-US" dirty="0" err="1" smtClean="0"/>
              <a:t>reknir</a:t>
            </a:r>
            <a:r>
              <a:rPr lang="en-US" dirty="0" smtClean="0"/>
              <a:t> </a:t>
            </a:r>
            <a:r>
              <a:rPr lang="en-US" dirty="0" err="1" smtClean="0"/>
              <a:t>út</a:t>
            </a:r>
            <a:r>
              <a:rPr lang="en-US" dirty="0" smtClean="0"/>
              <a:t>, </a:t>
            </a:r>
            <a:r>
              <a:rPr lang="en-US" dirty="0" err="1" smtClean="0"/>
              <a:t>ef</a:t>
            </a:r>
            <a:r>
              <a:rPr lang="en-US" dirty="0" smtClean="0"/>
              <a:t> </a:t>
            </a:r>
            <a:r>
              <a:rPr lang="en-US" dirty="0" err="1" smtClean="0"/>
              <a:t>þeir</a:t>
            </a:r>
            <a:r>
              <a:rPr lang="en-US" dirty="0" smtClean="0"/>
              <a:t> </a:t>
            </a:r>
            <a:r>
              <a:rPr lang="en-US" dirty="0" err="1" smtClean="0"/>
              <a:t>stóðu</a:t>
            </a:r>
            <a:r>
              <a:rPr lang="en-US" dirty="0" smtClean="0"/>
              <a:t> </a:t>
            </a:r>
            <a:r>
              <a:rPr lang="en-US" dirty="0" err="1" smtClean="0"/>
              <a:t>ekki</a:t>
            </a:r>
            <a:r>
              <a:rPr lang="en-US" dirty="0" smtClean="0"/>
              <a:t> </a:t>
            </a:r>
            <a:r>
              <a:rPr lang="en-US" dirty="0" err="1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skilum</a:t>
            </a:r>
            <a:endParaRPr lang="en-US" dirty="0" smtClean="0"/>
          </a:p>
          <a:p>
            <a:r>
              <a:rPr lang="en-US" dirty="0" err="1" smtClean="0"/>
              <a:t>Nægt</a:t>
            </a:r>
            <a:r>
              <a:rPr lang="en-US" dirty="0" smtClean="0"/>
              <a:t> </a:t>
            </a:r>
            <a:r>
              <a:rPr lang="en-US" dirty="0" err="1" smtClean="0"/>
              <a:t>framboð</a:t>
            </a:r>
            <a:r>
              <a:rPr lang="en-US" dirty="0" smtClean="0"/>
              <a:t> </a:t>
            </a:r>
            <a:r>
              <a:rPr lang="en-US" dirty="0" err="1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húsnæði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0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Rio de Janeiro á gamlárskvöld 2012</a:t>
            </a:r>
          </a:p>
        </p:txBody>
      </p:sp>
      <p:pic>
        <p:nvPicPr>
          <p:cNvPr id="4" name="Content Placeholder 3" descr="HHG.Rio.31.12.12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71" r="-32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10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Fundur Brasilíu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Indjánar úr norðri, sennilega um Beringsund frá Austurálfu</a:t>
            </a:r>
          </a:p>
          <a:p>
            <a:r>
              <a:rPr lang="en-US"/>
              <a:t>Byggð í Brasilíu í átta þúsund ár: Safnarar og veiðimenn, margir við strendur og árbakka</a:t>
            </a:r>
          </a:p>
          <a:p>
            <a:r>
              <a:rPr lang="en-US"/>
              <a:t>Portúgalski sæfarinn Pedro Álvares Cabral 1500, barátta við Frakka og Hollendinga</a:t>
            </a:r>
          </a:p>
          <a:p>
            <a:r>
              <a:rPr lang="en-US"/>
              <a:t>Ýmsir sjúkdómar: mislingar, berklar, bólusótt, lekandi</a:t>
            </a:r>
          </a:p>
          <a:p>
            <a:r>
              <a:rPr lang="en-US"/>
              <a:t>Þrælahald og blöndun kynþátta</a:t>
            </a:r>
          </a:p>
          <a:p>
            <a:r>
              <a:rPr lang="en-US"/>
              <a:t>Sykur, gull, kaffi, gúmmí, olía, matvæli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1808–1889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95994" cy="4525963"/>
          </a:xfrm>
        </p:spPr>
        <p:txBody>
          <a:bodyPr/>
          <a:lstStyle/>
          <a:p>
            <a:r>
              <a:rPr lang="en-US"/>
              <a:t>Maria I og öll hirðin flýr undan Napóleon 1808</a:t>
            </a:r>
          </a:p>
          <a:p>
            <a:r>
              <a:rPr lang="en-US"/>
              <a:t>Konungsríki 1816 í sambandi við Portúgal</a:t>
            </a:r>
          </a:p>
          <a:p>
            <a:r>
              <a:rPr lang="en-US"/>
              <a:t>Jóhann IV snýr aftur 1821</a:t>
            </a:r>
          </a:p>
          <a:p>
            <a:r>
              <a:rPr lang="en-US"/>
              <a:t>Pedro I lýsir yfir sjálfstæði 1822</a:t>
            </a:r>
          </a:p>
          <a:p>
            <a:r>
              <a:rPr lang="en-US"/>
              <a:t>Pedro II 1831–1889</a:t>
            </a:r>
          </a:p>
          <a:p>
            <a:r>
              <a:rPr lang="en-US"/>
              <a:t>Þrælahald afnumið 1888</a:t>
            </a:r>
          </a:p>
        </p:txBody>
      </p:sp>
      <p:pic>
        <p:nvPicPr>
          <p:cNvPr id="8" name="Content Placeholder 4" descr="PedroII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7490" r="-17490"/>
          <a:stretch>
            <a:fillRect/>
          </a:stretch>
        </p:blipFill>
        <p:spPr>
          <a:xfrm>
            <a:off x="5269980" y="1600200"/>
            <a:ext cx="3874020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Lýðveldi 1889–1995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798182" cy="4525963"/>
          </a:xfrm>
        </p:spPr>
        <p:txBody>
          <a:bodyPr>
            <a:normAutofit/>
          </a:bodyPr>
          <a:lstStyle/>
          <a:p>
            <a:r>
              <a:rPr lang="en-US"/>
              <a:t>Fyrsta lýðveldið 1889–1930: herforingjar og landeigendur í São Paulo og Minas Gerais (café com leite)</a:t>
            </a:r>
          </a:p>
          <a:p>
            <a:r>
              <a:rPr lang="en-US"/>
              <a:t>Getúlio Vargas einræðisherra 1930–1945</a:t>
            </a:r>
          </a:p>
          <a:p>
            <a:r>
              <a:rPr lang="en-US"/>
              <a:t>Lýðræði 1945–1964</a:t>
            </a:r>
          </a:p>
          <a:p>
            <a:r>
              <a:rPr lang="en-US"/>
              <a:t>Herforingjastjórn 1964–1985</a:t>
            </a:r>
          </a:p>
          <a:p>
            <a:r>
              <a:rPr lang="en-US"/>
              <a:t>Lýðræði aftur eftir 1985</a:t>
            </a:r>
          </a:p>
        </p:txBody>
      </p:sp>
      <p:pic>
        <p:nvPicPr>
          <p:cNvPr id="6" name="Content Placeholder 4" descr="Vargas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7137" r="-17137"/>
          <a:stretch>
            <a:fillRect/>
          </a:stretch>
        </p:blipFill>
        <p:spPr>
          <a:xfrm>
            <a:off x="5105400" y="1600200"/>
            <a:ext cx="4038600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Salvador da Bahia 1549–1763 </a:t>
            </a:r>
          </a:p>
        </p:txBody>
      </p:sp>
      <p:pic>
        <p:nvPicPr>
          <p:cNvPr id="7" name="Content Placeholder 6" descr="House_Jorge_Amado_Pelourinho_Salvador_Bah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7" r="-10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569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Rio de Janeiro 1763–1960</a:t>
            </a:r>
          </a:p>
        </p:txBody>
      </p:sp>
      <p:pic>
        <p:nvPicPr>
          <p:cNvPr id="7" name="Content Placeholder 6" descr="Copacaban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Brasília frá 1960</a:t>
            </a:r>
          </a:p>
        </p:txBody>
      </p:sp>
      <p:pic>
        <p:nvPicPr>
          <p:cNvPr id="4" name="Content Placeholder 3" descr="Congresso_Nacion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21" r="-1062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Fernando-Henrique Cardoso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Fæddur 1931</a:t>
            </a:r>
          </a:p>
          <a:p>
            <a:r>
              <a:rPr lang="en-US"/>
              <a:t>Prófessor í félagsfræði</a:t>
            </a:r>
          </a:p>
          <a:p>
            <a:r>
              <a:rPr lang="en-US"/>
              <a:t>Fjármálaráðherra 1993–1994</a:t>
            </a:r>
          </a:p>
          <a:p>
            <a:r>
              <a:rPr lang="en-US"/>
              <a:t>Forseti 1995–2003</a:t>
            </a:r>
          </a:p>
          <a:p>
            <a:r>
              <a:rPr lang="en-US"/>
              <a:t>Seldi ríkisfyrirtæki</a:t>
            </a:r>
          </a:p>
          <a:p>
            <a:r>
              <a:rPr lang="en-US"/>
              <a:t>Kom á peningalegum stöðugleika</a:t>
            </a:r>
          </a:p>
        </p:txBody>
      </p:sp>
      <p:pic>
        <p:nvPicPr>
          <p:cNvPr id="7" name="Content Placeholder 6" descr="hhg.cardoso.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17" r="-11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738</Words>
  <Application>Microsoft Macintosh PowerPoint</Application>
  <PresentationFormat>On-screen Show (4:3)</PresentationFormat>
  <Paragraphs>113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Brasilía</vt:lpstr>
      <vt:lpstr>Staðreyndir um Brasilíu</vt:lpstr>
      <vt:lpstr>Fundur Brasilíu</vt:lpstr>
      <vt:lpstr>1808–1889</vt:lpstr>
      <vt:lpstr>Lýðveldi 1889–1995</vt:lpstr>
      <vt:lpstr>Salvador da Bahia 1549–1763 </vt:lpstr>
      <vt:lpstr>Rio de Janeiro 1763–1960</vt:lpstr>
      <vt:lpstr>Brasília frá 1960</vt:lpstr>
      <vt:lpstr>Fernando-Henrique Cardoso</vt:lpstr>
      <vt:lpstr>Lula og Dilma</vt:lpstr>
      <vt:lpstr>BRIK[S]-löndin</vt:lpstr>
      <vt:lpstr>Nýtt hagveldi</vt:lpstr>
      <vt:lpstr>Stjórnskipan</vt:lpstr>
      <vt:lpstr>Þjóðareðli Brasilíumanna</vt:lpstr>
      <vt:lpstr>Tuggur um Brasilíu</vt:lpstr>
      <vt:lpstr>Margar Brasilíur</vt:lpstr>
      <vt:lpstr>São Paulo</vt:lpstr>
      <vt:lpstr>Regnskógar</vt:lpstr>
      <vt:lpstr>Kjötkveðjuhátíðin í Rio</vt:lpstr>
      <vt:lpstr>Copacabana Palace</vt:lpstr>
      <vt:lpstr>Caipirinha</vt:lpstr>
      <vt:lpstr>Avenida Atlantica</vt:lpstr>
      <vt:lpstr>Vandi Brasilíumanna</vt:lpstr>
      <vt:lpstr>Ójöfn tekjudreifing í Brasilíu</vt:lpstr>
      <vt:lpstr>Valdastéttin</vt:lpstr>
      <vt:lpstr>Fátækt og spilling</vt:lpstr>
      <vt:lpstr>Favela í Rio de Janeiro</vt:lpstr>
      <vt:lpstr>Leikreglur í favelu</vt:lpstr>
      <vt:lpstr>Rio de Janeiro á gamlárskvöld 2012</vt:lpstr>
    </vt:vector>
  </TitlesOfParts>
  <Company>University of Iceland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Leyndardómar fjármagnsins</dc:title>
  <dc:creator>Starfsmaður Háskóla Íslands</dc:creator>
  <cp:lastModifiedBy>Hannes H. Gissurarson</cp:lastModifiedBy>
  <cp:revision>71</cp:revision>
  <dcterms:created xsi:type="dcterms:W3CDTF">2012-09-28T09:19:08Z</dcterms:created>
  <dcterms:modified xsi:type="dcterms:W3CDTF">2013-04-11T14:09:46Z</dcterms:modified>
</cp:coreProperties>
</file>